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6" r:id="rId6"/>
    <p:sldId id="263" r:id="rId7"/>
    <p:sldId id="262" r:id="rId8"/>
    <p:sldId id="265" r:id="rId9"/>
    <p:sldId id="267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3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3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4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51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5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2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2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0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9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8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35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05043-BC92-2949-BF19-AAE1813A9699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rad.berkeley.edu/policies/guides/appendix-11-best-practices-for-faculty-mentoring-of-graduate-students-approved-by-the-graduate-council-march-6-2006/" TargetMode="External"/><Relationship Id="rId2" Type="http://schemas.openxmlformats.org/officeDocument/2006/relationships/hyperlink" Target="http://www.grad.washington.edu/mentoring/faculty/how-to-mentor-graduate-students.s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cft.vanderbilt.edu/teaching-guides/interactions/mentoring-graduate-students/#stag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8457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Impact"/>
                <a:cs typeface="Impact"/>
              </a:rPr>
              <a:t>Managing and Mentoring </a:t>
            </a:r>
          </a:p>
          <a:p>
            <a:pPr algn="ctr"/>
            <a:r>
              <a:rPr lang="en-US" sz="4400" dirty="0" smtClean="0">
                <a:latin typeface="Impact"/>
                <a:cs typeface="Impact"/>
              </a:rPr>
              <a:t>Graduate Students</a:t>
            </a:r>
            <a:endParaRPr lang="en-US" sz="4400" dirty="0">
              <a:latin typeface="Impact"/>
              <a:cs typeface="Impac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2850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Impact"/>
                <a:cs typeface="Impact"/>
              </a:rPr>
              <a:t>FAST – ADVANCE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Impact"/>
                <a:cs typeface="Impact"/>
              </a:rPr>
              <a:t>January 28, 2014</a:t>
            </a:r>
            <a:endParaRPr lang="en-US" sz="24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10866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Linda J. Mason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Associate Dean of the Graduate School and Professor of Entomology</a:t>
            </a:r>
          </a:p>
          <a:p>
            <a:pPr algn="ctr"/>
            <a:r>
              <a:rPr lang="en-US" sz="2400" b="1" dirty="0" smtClean="0">
                <a:latin typeface="Arial"/>
                <a:cs typeface="Arial"/>
              </a:rPr>
              <a:t>Levon Esters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Associate Professor of Youth Development and Agricultural Education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20654" y="3735149"/>
            <a:ext cx="69053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7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References 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304" y="1709927"/>
            <a:ext cx="9056696" cy="4416235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www.grad.washington.edu/mentoring/faculty/how-to-mentor-graduate-students.shtml</a:t>
            </a:r>
            <a:endParaRPr lang="en-US" sz="2000" dirty="0" smtClean="0"/>
          </a:p>
          <a:p>
            <a:r>
              <a:rPr lang="en-US" sz="2000" dirty="0">
                <a:hlinkClick r:id="rId3"/>
              </a:rPr>
              <a:t>http://grad.berkeley.edu/policies/guides/appendix-11-best-practices-for-faculty-mentoring-of-graduate-students-approved-by-the-graduate-council-march-6-2006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r>
              <a:rPr lang="en-US" sz="2000" dirty="0"/>
              <a:t>http://www.rackham.umich.edu/downloads/publications/Fmentoring.pdf </a:t>
            </a:r>
          </a:p>
          <a:p>
            <a:r>
              <a:rPr lang="en-US" sz="2000" dirty="0">
                <a:hlinkClick r:id="rId4"/>
              </a:rPr>
              <a:t>http://cft.vanderbilt.edu/teaching-guides/interactions/mentoring-graduate-students/#</a:t>
            </a:r>
            <a:r>
              <a:rPr lang="en-US" sz="2000" dirty="0" smtClean="0">
                <a:hlinkClick r:id="rId4"/>
              </a:rPr>
              <a:t>stages</a:t>
            </a:r>
            <a:endParaRPr lang="en-US" sz="2000" dirty="0" smtClean="0"/>
          </a:p>
          <a:p>
            <a:r>
              <a:rPr lang="en-US" sz="2000" dirty="0"/>
              <a:t>http://www.unl.edu/mentoring/introduction</a:t>
            </a:r>
          </a:p>
        </p:txBody>
      </p:sp>
    </p:spTree>
    <p:extLst>
      <p:ext uri="{BB962C8B-B14F-4D97-AF65-F5344CB8AC3E}">
        <p14:creationId xmlns:p14="http://schemas.microsoft.com/office/powerpoint/2010/main" val="29339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Recruiting the Best </a:t>
            </a:r>
            <a:r>
              <a:rPr lang="en-US" sz="2800" dirty="0">
                <a:solidFill>
                  <a:schemeClr val="tx2"/>
                </a:solidFill>
                <a:latin typeface="Impact"/>
                <a:cs typeface="Impact"/>
              </a:rPr>
              <a:t>G</a:t>
            </a:r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raduate </a:t>
            </a:r>
            <a:r>
              <a:rPr lang="en-US" sz="2800" dirty="0">
                <a:solidFill>
                  <a:schemeClr val="tx2"/>
                </a:solidFill>
                <a:latin typeface="Impact"/>
                <a:cs typeface="Impact"/>
              </a:rPr>
              <a:t>S</a:t>
            </a:r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tudent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304" y="1709927"/>
            <a:ext cx="9056696" cy="441623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Contact early, often and directly – invite for visit if possible</a:t>
            </a:r>
          </a:p>
          <a:p>
            <a:r>
              <a:rPr lang="en-US" sz="2800" dirty="0" smtClean="0"/>
              <a:t>Recruit on a continual basis </a:t>
            </a:r>
          </a:p>
          <a:p>
            <a:r>
              <a:rPr lang="en-US" sz="2800" dirty="0" smtClean="0"/>
              <a:t>Check references closely </a:t>
            </a:r>
          </a:p>
          <a:p>
            <a:r>
              <a:rPr lang="en-US" sz="2800" dirty="0" smtClean="0"/>
              <a:t>Recruit from diverse sources</a:t>
            </a:r>
          </a:p>
          <a:p>
            <a:r>
              <a:rPr lang="en-US" sz="2800" dirty="0" smtClean="0"/>
              <a:t>Set a deadline and review packages when information is complete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34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Set Expectations Early and in Writing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What to Cover in Initial </a:t>
            </a:r>
            <a:r>
              <a:rPr lang="en-US" sz="2800" dirty="0">
                <a:solidFill>
                  <a:schemeClr val="tx2"/>
                </a:solidFill>
                <a:latin typeface="Impact"/>
                <a:cs typeface="Impact"/>
              </a:rPr>
              <a:t>M</a:t>
            </a:r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eetings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304" y="1709927"/>
            <a:ext cx="9056696" cy="441623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Roles and Responsibilities – Grad School Brochures</a:t>
            </a:r>
          </a:p>
          <a:p>
            <a:r>
              <a:rPr lang="en-US" sz="2800" dirty="0" smtClean="0"/>
              <a:t>Goals, Professional Development</a:t>
            </a:r>
          </a:p>
          <a:p>
            <a:r>
              <a:rPr lang="en-US" sz="2800" dirty="0" smtClean="0"/>
              <a:t>Strengths and weaknesses</a:t>
            </a:r>
          </a:p>
          <a:p>
            <a:r>
              <a:rPr lang="en-US" sz="2800" dirty="0" smtClean="0"/>
              <a:t>Work Style</a:t>
            </a:r>
          </a:p>
          <a:p>
            <a:r>
              <a:rPr lang="en-US" sz="2800" dirty="0" smtClean="0"/>
              <a:t>Work Plan</a:t>
            </a:r>
          </a:p>
          <a:p>
            <a:r>
              <a:rPr lang="en-US" sz="2800" dirty="0" smtClean="0"/>
              <a:t>Meetings</a:t>
            </a:r>
          </a:p>
          <a:p>
            <a:r>
              <a:rPr lang="en-US" sz="2800" dirty="0" smtClean="0"/>
              <a:t>Feedback and Drafts </a:t>
            </a:r>
          </a:p>
          <a:p>
            <a:r>
              <a:rPr lang="en-US" sz="2800" dirty="0" smtClean="0"/>
              <a:t>Intellectual Property, Human Subjects, Ethics</a:t>
            </a:r>
          </a:p>
          <a:p>
            <a:r>
              <a:rPr lang="en-US" sz="2800" dirty="0" smtClean="0"/>
              <a:t>Confidentiality </a:t>
            </a:r>
          </a:p>
          <a:p>
            <a:r>
              <a:rPr lang="en-US" sz="2800" dirty="0" smtClean="0"/>
              <a:t>Recommendation letters, Travel expectations</a:t>
            </a:r>
          </a:p>
        </p:txBody>
      </p:sp>
    </p:spTree>
    <p:extLst>
      <p:ext uri="{BB962C8B-B14F-4D97-AF65-F5344CB8AC3E}">
        <p14:creationId xmlns:p14="http://schemas.microsoft.com/office/powerpoint/2010/main" val="13540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Mentoring and Graduate Education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304" y="1709927"/>
            <a:ext cx="9056696" cy="441623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important factor to continue or withdraw from graduate school is the relationship with an advisor or mentor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Having a mentor helps maximize the educational experience through guidance and support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Helps in the retention of minorities and women who face unique barriers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860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Graduate Students’ Perspectives of a 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Quality Mentoring Relationship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304" y="1709927"/>
            <a:ext cx="9056696" cy="441623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Professional development opportunities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Advice on post-degree plans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Effective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Trust and mutual respect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Regularly scheduled meetings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Interactions outside of school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Genuine interest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9114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Elements of Quality Mentoring Relationships 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304" y="1709927"/>
            <a:ext cx="9056696" cy="441623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Instrumental Support</a:t>
            </a:r>
          </a:p>
          <a:p>
            <a:pPr lvl="1"/>
            <a:r>
              <a:rPr lang="en-US" sz="2400" dirty="0" smtClean="0"/>
              <a:t>Professional development</a:t>
            </a:r>
          </a:p>
          <a:p>
            <a:pPr lvl="1"/>
            <a:r>
              <a:rPr lang="en-US" sz="2400" dirty="0" smtClean="0"/>
              <a:t>Networking</a:t>
            </a:r>
          </a:p>
          <a:p>
            <a:pPr lvl="1"/>
            <a:r>
              <a:rPr lang="en-US" sz="2400" dirty="0" smtClean="0"/>
              <a:t>Gaining knowledge of field</a:t>
            </a:r>
          </a:p>
          <a:p>
            <a:pPr lvl="1"/>
            <a:r>
              <a:rPr lang="en-US" sz="2400" dirty="0" smtClean="0"/>
              <a:t>Gaining skills needed to succeed</a:t>
            </a:r>
          </a:p>
          <a:p>
            <a:r>
              <a:rPr lang="en-US" sz="2800" dirty="0" smtClean="0"/>
              <a:t>Psychosocial Support</a:t>
            </a:r>
          </a:p>
          <a:p>
            <a:pPr lvl="1"/>
            <a:r>
              <a:rPr lang="en-US" sz="2400" dirty="0" smtClean="0"/>
              <a:t>Counseling</a:t>
            </a:r>
          </a:p>
          <a:p>
            <a:pPr lvl="1"/>
            <a:r>
              <a:rPr lang="en-US" sz="2400" dirty="0" smtClean="0"/>
              <a:t>Empathy</a:t>
            </a:r>
          </a:p>
          <a:p>
            <a:pPr lvl="1"/>
            <a:r>
              <a:rPr lang="en-US" sz="2400" dirty="0" smtClean="0"/>
              <a:t>Friendship</a:t>
            </a:r>
          </a:p>
          <a:p>
            <a:pPr lvl="1"/>
            <a:r>
              <a:rPr lang="en-US" sz="2400" dirty="0" smtClean="0"/>
              <a:t>Socialization related to norms of discipline</a:t>
            </a:r>
          </a:p>
        </p:txBody>
      </p:sp>
    </p:spTree>
    <p:extLst>
      <p:ext uri="{BB962C8B-B14F-4D97-AF65-F5344CB8AC3E}">
        <p14:creationId xmlns:p14="http://schemas.microsoft.com/office/powerpoint/2010/main" val="55879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22" y="755820"/>
            <a:ext cx="9056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Strategies to Help Develop and Maintain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 a Quality Mentoring Relationship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304" y="1709927"/>
            <a:ext cx="9056696" cy="441623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Effective and open communication</a:t>
            </a:r>
          </a:p>
          <a:p>
            <a:r>
              <a:rPr lang="en-US" sz="2800" dirty="0" smtClean="0"/>
              <a:t>Regularly scheduled meetings</a:t>
            </a:r>
          </a:p>
          <a:p>
            <a:r>
              <a:rPr lang="en-US" sz="2800" dirty="0" smtClean="0"/>
              <a:t>Opportunities for non-academic interactions</a:t>
            </a:r>
          </a:p>
          <a:p>
            <a:r>
              <a:rPr lang="en-US" sz="2800" dirty="0" smtClean="0"/>
              <a:t>Consistency</a:t>
            </a:r>
          </a:p>
          <a:p>
            <a:pPr lvl="1"/>
            <a:r>
              <a:rPr lang="en-US" sz="2400" dirty="0" smtClean="0"/>
              <a:t>Within and across gender and race/ethnicity</a:t>
            </a:r>
          </a:p>
          <a:p>
            <a:r>
              <a:rPr lang="en-US" sz="2800" dirty="0" smtClean="0"/>
              <a:t>Coaching</a:t>
            </a:r>
          </a:p>
          <a:p>
            <a:r>
              <a:rPr lang="en-US" sz="2800" dirty="0" smtClean="0"/>
              <a:t>Developmental approach</a:t>
            </a:r>
          </a:p>
          <a:p>
            <a:r>
              <a:rPr lang="en-US" sz="2800" dirty="0" smtClean="0"/>
              <a:t>Genuine interest in the total person</a:t>
            </a:r>
          </a:p>
          <a:p>
            <a:r>
              <a:rPr lang="en-US" sz="2800" dirty="0" smtClean="0"/>
              <a:t>Encouragement to identify other mentors</a:t>
            </a:r>
          </a:p>
          <a:p>
            <a:pPr lvl="1"/>
            <a:r>
              <a:rPr lang="en-US" sz="2400" dirty="0" smtClean="0"/>
              <a:t>The ego will understand</a:t>
            </a:r>
          </a:p>
          <a:p>
            <a:r>
              <a:rPr lang="en-US" sz="2800" dirty="0"/>
              <a:t>Recognize it takes time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8943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Values and Benefits of Mentoring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304" y="1709927"/>
            <a:ext cx="9056696" cy="441623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Personal satisfaction and growth</a:t>
            </a:r>
          </a:p>
          <a:p>
            <a:r>
              <a:rPr lang="en-US" sz="2800" dirty="0" smtClean="0"/>
              <a:t>Professional and career opportunities</a:t>
            </a:r>
          </a:p>
          <a:p>
            <a:r>
              <a:rPr lang="en-US" sz="2800" dirty="0" smtClean="0"/>
              <a:t>Rejuvenating and motivating during mid or late career stages</a:t>
            </a:r>
          </a:p>
          <a:p>
            <a:r>
              <a:rPr lang="en-US" sz="2800" dirty="0" smtClean="0"/>
              <a:t>Avoid technological obsolescence</a:t>
            </a:r>
          </a:p>
          <a:p>
            <a:r>
              <a:rPr lang="en-US" sz="2800" dirty="0" smtClean="0"/>
              <a:t>Networking, collaboration and sharing of ideas with others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5922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Discussion Time!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304" y="1709927"/>
            <a:ext cx="9056696" cy="441623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was your mentoring experience like in graduate school?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strategies have you found that work well in your current role as a mentor to graduate students?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1088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CC9900"/>
      </a:dk2>
      <a:lt2>
        <a:srgbClr val="CCCCCC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FFFF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365</Words>
  <Application>Microsoft Office PowerPoint</Application>
  <PresentationFormat>On-screen Show (4:3)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Goecker</dc:creator>
  <cp:lastModifiedBy>Clark, Barbara S.</cp:lastModifiedBy>
  <cp:revision>19</cp:revision>
  <dcterms:created xsi:type="dcterms:W3CDTF">2013-07-11T18:58:36Z</dcterms:created>
  <dcterms:modified xsi:type="dcterms:W3CDTF">2014-01-28T15:15:45Z</dcterms:modified>
</cp:coreProperties>
</file>